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00" r:id="rId2"/>
    <p:sldId id="256" r:id="rId3"/>
    <p:sldId id="772" r:id="rId4"/>
    <p:sldId id="377" r:id="rId5"/>
    <p:sldId id="380" r:id="rId6"/>
    <p:sldId id="382" r:id="rId7"/>
    <p:sldId id="381" r:id="rId8"/>
    <p:sldId id="379" r:id="rId9"/>
    <p:sldId id="566" r:id="rId10"/>
    <p:sldId id="383" r:id="rId11"/>
    <p:sldId id="386" r:id="rId12"/>
    <p:sldId id="387" r:id="rId13"/>
    <p:sldId id="571" r:id="rId14"/>
    <p:sldId id="574" r:id="rId15"/>
    <p:sldId id="573" r:id="rId16"/>
    <p:sldId id="572" r:id="rId17"/>
    <p:sldId id="388" r:id="rId18"/>
    <p:sldId id="385" r:id="rId19"/>
    <p:sldId id="771" r:id="rId20"/>
    <p:sldId id="526" r:id="rId21"/>
    <p:sldId id="395" r:id="rId22"/>
    <p:sldId id="396" r:id="rId23"/>
    <p:sldId id="397" r:id="rId24"/>
    <p:sldId id="575" r:id="rId25"/>
    <p:sldId id="576" r:id="rId26"/>
    <p:sldId id="577" r:id="rId27"/>
    <p:sldId id="398" r:id="rId28"/>
    <p:sldId id="579" r:id="rId29"/>
    <p:sldId id="316" r:id="rId30"/>
    <p:sldId id="401" r:id="rId31"/>
    <p:sldId id="682" r:id="rId32"/>
    <p:sldId id="33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80938-A6A0-48E4-931D-0748B2D5C80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2D212-C470-4C0F-AF11-507462FD95C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0583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>
            <a:extLst>
              <a:ext uri="{FF2B5EF4-FFF2-40B4-BE49-F238E27FC236}">
                <a16:creationId xmlns:a16="http://schemas.microsoft.com/office/drawing/2014/main" xmlns="" id="{040D7C8A-1513-485D-A85B-DEECE6076D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Notes Placeholder 2">
            <a:extLst>
              <a:ext uri="{FF2B5EF4-FFF2-40B4-BE49-F238E27FC236}">
                <a16:creationId xmlns:a16="http://schemas.microsoft.com/office/drawing/2014/main" xmlns="" id="{1EEB62CE-1AD4-6675-5D02-9BE3FA4A6D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0820" name="Slide Number Placeholder 3">
            <a:extLst>
              <a:ext uri="{FF2B5EF4-FFF2-40B4-BE49-F238E27FC236}">
                <a16:creationId xmlns:a16="http://schemas.microsoft.com/office/drawing/2014/main" xmlns="" id="{8E7E6D62-F394-EA80-C757-0083CEDD1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7C7984-E4D6-4525-BEDB-2A9DEC3AFEB1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>
            <a:extLst>
              <a:ext uri="{FF2B5EF4-FFF2-40B4-BE49-F238E27FC236}">
                <a16:creationId xmlns:a16="http://schemas.microsoft.com/office/drawing/2014/main" xmlns="" id="{AD9DE449-436A-B56B-F2DD-1838B71751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Notes Placeholder 2">
            <a:extLst>
              <a:ext uri="{FF2B5EF4-FFF2-40B4-BE49-F238E27FC236}">
                <a16:creationId xmlns:a16="http://schemas.microsoft.com/office/drawing/2014/main" xmlns="" id="{86D04BEE-EE8D-0CA2-7519-0B43E4A863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91844" name="Slide Number Placeholder 3">
            <a:extLst>
              <a:ext uri="{FF2B5EF4-FFF2-40B4-BE49-F238E27FC236}">
                <a16:creationId xmlns:a16="http://schemas.microsoft.com/office/drawing/2014/main" xmlns="" id="{99F4F247-29A2-055A-E612-3349BDDA1E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EA1E69-50C1-4043-A62A-AEB1D26D3B86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0CA5E3-D902-B1EC-E909-DEA61865C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98D5EB-86DB-9A35-89F6-15A3780FC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E7E6DF-590A-D175-9792-32F1AAF2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A0CC-4E5E-417E-8879-8363291D888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9EFCCE-6115-9EAD-8308-35027169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B4AADD-18E0-BA63-D647-F0AC9A0C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2622-6668-40E6-B6D2-D50C8792AB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5612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B2993-1B7A-3D72-3092-04572511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F0250F-64EB-EBE2-B890-842555758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38F813-9427-C79A-7E79-5C0CF90B5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A0CC-4E5E-417E-8879-8363291D888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0A4352-0752-7F62-5A56-0EBC7BD4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94D733-EFC1-6126-1C14-D304C18E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2622-6668-40E6-B6D2-D50C8792AB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1588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6E2432-ACA3-42F5-38CD-CF91FF1A6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41108F-C9F6-F5B1-28C8-12A932418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FC0C77-E10C-BE29-A767-46C12178F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A0CC-4E5E-417E-8879-8363291D888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8E7741-E02D-FEC4-85C5-72EDB01D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7A6FC8-9650-032C-E916-8FF8C909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2622-6668-40E6-B6D2-D50C8792AB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7088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BBDAC6-F807-87C0-3650-F8F040A4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B747FE-A161-CE43-863A-5DFC3F5D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B25D9-3299-64E3-67CF-4D4E499D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669338A-8BFD-46E9-8AD8-8D3370F79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7429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A7C36-05D9-AB6F-6F58-AB42917D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9F5E9-3A54-26AA-C592-85C0AB92D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3B8309-8F17-5C7F-9966-D957D042C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A0CC-4E5E-417E-8879-8363291D888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25A507-369F-54C0-8DF2-FA158E8B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DE8877-711B-7756-7AE7-B470AB47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2622-6668-40E6-B6D2-D50C8792AB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4289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9F092C-BFA9-5170-BA1E-CAA250E5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CC4B3C-A7EF-894E-2C3B-041194169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1BE62-BC3A-8669-3AA9-C3BDA9F7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A0CC-4E5E-417E-8879-8363291D888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BB9309-4235-2D94-8C92-B520FF08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CF7229-0D9C-701E-BD4F-F4D187C5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2622-6668-40E6-B6D2-D50C8792AB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8030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D27E5C-106A-DF14-5C82-329A163C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D6AF00-D994-D423-9EE1-E51F2CCD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D4DB4-DD7E-3CA6-777D-7C0F16910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830E88-E28A-6585-F98F-758DC2C0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A0CC-4E5E-417E-8879-8363291D888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58E7F2-6C79-45F2-71DB-EEBFF3C8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02F664-D15E-098F-7ED5-B3D98FDB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2622-6668-40E6-B6D2-D50C8792AB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1442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503BD-E73F-99CE-872B-7F0EC53B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96E97F-B067-E00A-BD25-9653B0893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D46853-E56F-10BF-92E1-95C8F95E8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2CFD14-17FB-8216-E863-75C705097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143FF59-EEE8-43F9-EA0B-E3266A53E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C91099D-0DCB-B64A-6996-B306362D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A0CC-4E5E-417E-8879-8363291D888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DEDDEE-1E8E-F9A1-6DF1-D16C8672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27F9DFA-1B4C-69E1-5D44-1715F165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2622-6668-40E6-B6D2-D50C8792AB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7031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EB9C00-E165-7A8B-9574-3C97D85A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430BC0-9ED7-4CBD-30F5-D6F84326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A0CC-4E5E-417E-8879-8363291D888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FC04D9-CBED-F5B7-AA73-BFE70581B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FD46B6-35C7-5EE7-8314-20D85DA6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2622-6668-40E6-B6D2-D50C8792AB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8111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A62C6C-F70E-77ED-3F31-739E5CBD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A0CC-4E5E-417E-8879-8363291D888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432C56-9995-5119-05AF-57516F9E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D6BA26-C134-937E-B90B-A3006D33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2622-6668-40E6-B6D2-D50C8792AB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034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EBA770-A3EE-7F26-DAE7-40A7911D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A09C8C-CD24-C4DA-E2A4-A0DCB87E4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CE9D4F-21ED-6E11-8FA8-02A48EA3B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C72E49-2386-0AC1-5AA5-2A050970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A0CC-4E5E-417E-8879-8363291D888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4F704D-0946-F948-5DE2-46B7796D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5CF18F-FDA3-0E79-0B56-981AC21D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2622-6668-40E6-B6D2-D50C8792AB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1977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119A9-FFBB-6205-8DA7-C6A32963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35DCFCE-D062-7C91-6143-53550A44C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00B906-F66B-8CEF-296F-75164FAAC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C535E3-82E4-8FF4-680C-17F694AA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A0CC-4E5E-417E-8879-8363291D888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22CFD4-F240-3532-7815-7E74DA3C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1C141F-947C-367A-0FA6-3771009D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2622-6668-40E6-B6D2-D50C8792AB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3637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7F4124-607F-07BB-F6C3-A23F3A89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AC6992-E243-2DF6-E42D-2C34CFDA2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AD47D6-9F3A-8181-97F6-7D10F4C28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A0CC-4E5E-417E-8879-8363291D888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5B0961-8B92-BEB4-85BE-998F4D3A4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EEE4CF-94B8-A188-5FEC-1C51161D7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72622-6668-40E6-B6D2-D50C8792AB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2673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1">
            <a:extLst>
              <a:ext uri="{FF2B5EF4-FFF2-40B4-BE49-F238E27FC236}">
                <a16:creationId xmlns:a16="http://schemas.microsoft.com/office/drawing/2014/main" xmlns="" id="{F3B6BDC4-4C2D-0515-6DB5-9BCC43C98C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2819400"/>
            <a:ext cx="8153400" cy="34290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sz="2400" b="1" dirty="0"/>
              <a:t>Endodontic instruments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DEPARTMENT OF CONSERVATIVE DENTISTRY AND ENDODONTICS</a:t>
            </a:r>
            <a:endParaRPr lang="en-IN" altLang="en-US" dirty="0"/>
          </a:p>
        </p:txBody>
      </p:sp>
      <p:sp>
        <p:nvSpPr>
          <p:cNvPr id="32771" name="Title 2">
            <a:extLst>
              <a:ext uri="{FF2B5EF4-FFF2-40B4-BE49-F238E27FC236}">
                <a16:creationId xmlns:a16="http://schemas.microsoft.com/office/drawing/2014/main" xmlns="" id="{35B3A50D-6BB9-48D5-38D5-F9CD3B5865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24400" y="381001"/>
            <a:ext cx="5257800" cy="2543175"/>
          </a:xfrm>
        </p:spPr>
        <p:txBody>
          <a:bodyPr/>
          <a:lstStyle/>
          <a:p>
            <a:r>
              <a:rPr lang="en-US" altLang="en-US" sz="3600" b="1"/>
              <a:t>RUNGTA COLLEGE OF DENTAL SCIENCES AND RESEARCH</a:t>
            </a:r>
            <a:endParaRPr lang="en-IN" altLang="en-US" sz="3600" b="1"/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xmlns="" id="{BA0AC6DC-9B66-30F6-D848-F7644303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6" y="15240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B61395D-C615-634D-96C1-3831BFAE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CLASSIFICATION OF ENDODONTIC INSTRUMENTS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xmlns="" id="{152071BB-F93C-51F8-EF3B-E4AAA224A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133601"/>
            <a:ext cx="8153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800"/>
              <a:t>  Classification According to Function 	(Grossman’s Classification)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US" altLang="en-US" sz="2800"/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800"/>
              <a:t>  ISO Classification of Endodontic Instruments.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US" altLang="en-US" sz="2800"/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800"/>
              <a:t>  F.G. Harty’s Classification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9371E8E-66D1-9674-AF2F-F54F6BAC55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5000" y="1524001"/>
          <a:ext cx="8305800" cy="4022869"/>
        </p:xfrm>
        <a:graphic>
          <a:graphicData uri="http://schemas.openxmlformats.org/drawingml/2006/table">
            <a:tbl>
              <a:tblPr/>
              <a:tblGrid>
                <a:gridCol w="1553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2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85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FUNCTION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INSTRUMENTS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56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Exploring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Smooth Broaches and Endodontic Fine  Explorers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(Used to locate canal orifice and to determine the direction and patency  of root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canal)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25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Debriding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Barbed Broaches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(Used to extirpate the pulp and to remove devices and other foreign materials)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11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Shaping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Reamers  and files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(Used to shape the canal space laterally and apically 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11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Obturating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Pluggers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spreaders and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LentuloSpirals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(to place sealer and pack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guttapercha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points into the canal space)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5E6A3912-E2BD-9366-72F6-6DC76112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GROSSMAN’S CLASSIFICATION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1E7EC49-876D-CB52-32AF-845B7C34C3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0" y="1828800"/>
          <a:ext cx="8382000" cy="4191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GROUPS</a:t>
                      </a:r>
                      <a:endParaRPr lang="en-US" sz="2000" b="1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TYPES OF INSTRUMENTS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2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III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IV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Endodontic instruments for hand use only.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Engine driven instruments. Handle has been replaced by a latch type adaptor for insertion in contra angle hand piece.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Endodontic engine driven instruments fabricated from a single metal latch and shaft and operative head, all compound of a single piece.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Endodontic points.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51636927-7DBB-2B4C-DEF4-8B2A4255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ISO AND FDI CLASSFICATION OF ENDODONTIC INSTRUMENTS: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>
            <a:extLst>
              <a:ext uri="{FF2B5EF4-FFF2-40B4-BE49-F238E27FC236}">
                <a16:creationId xmlns:a16="http://schemas.microsoft.com/office/drawing/2014/main" xmlns="" id="{AF4C9B5F-B244-8B7C-08C1-A85BF7642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1CE47CB-4BD1-4243-2A48-FAE0C3EE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Group I</a:t>
            </a:r>
            <a:endParaRPr lang="en-US" dirty="0"/>
          </a:p>
        </p:txBody>
      </p:sp>
      <p:pic>
        <p:nvPicPr>
          <p:cNvPr id="28676" name="Picture 3" descr="scan0001">
            <a:extLst>
              <a:ext uri="{FF2B5EF4-FFF2-40B4-BE49-F238E27FC236}">
                <a16:creationId xmlns:a16="http://schemas.microsoft.com/office/drawing/2014/main" xmlns="" id="{D717C559-7E9A-76B3-9C95-E90B1C8B9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8333" b="67538"/>
          <a:stretch>
            <a:fillRect/>
          </a:stretch>
        </p:blipFill>
        <p:spPr bwMode="auto">
          <a:xfrm>
            <a:off x="1524000" y="1284288"/>
            <a:ext cx="9144000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612ABF3-CC06-BEBA-96F2-C470FC5D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Group II</a:t>
            </a:r>
            <a:endParaRPr lang="en-US" dirty="0"/>
          </a:p>
        </p:txBody>
      </p:sp>
      <p:pic>
        <p:nvPicPr>
          <p:cNvPr id="29699" name="Picture 14" descr="K-Reamer">
            <a:extLst>
              <a:ext uri="{FF2B5EF4-FFF2-40B4-BE49-F238E27FC236}">
                <a16:creationId xmlns:a16="http://schemas.microsoft.com/office/drawing/2014/main" xmlns="" id="{8DB13DBA-EE40-48B5-2102-C73EA0BB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447801"/>
            <a:ext cx="5153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6" descr="Engine_Lentulo">
            <a:extLst>
              <a:ext uri="{FF2B5EF4-FFF2-40B4-BE49-F238E27FC236}">
                <a16:creationId xmlns:a16="http://schemas.microsoft.com/office/drawing/2014/main" xmlns="" id="{6EC2E1B7-08EA-4AB2-90F1-1E780BBEB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505200"/>
            <a:ext cx="4810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21">
            <a:extLst>
              <a:ext uri="{FF2B5EF4-FFF2-40B4-BE49-F238E27FC236}">
                <a16:creationId xmlns:a16="http://schemas.microsoft.com/office/drawing/2014/main" xmlns="" id="{8D8CDDD8-DADF-281A-B9D9-3C6577F47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62201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K- reamer</a:t>
            </a:r>
          </a:p>
        </p:txBody>
      </p:sp>
      <p:sp>
        <p:nvSpPr>
          <p:cNvPr id="29702" name="Text Box 23">
            <a:extLst>
              <a:ext uri="{FF2B5EF4-FFF2-40B4-BE49-F238E27FC236}">
                <a16:creationId xmlns:a16="http://schemas.microsoft.com/office/drawing/2014/main" xmlns="" id="{0C173450-2F8A-CCE8-93D8-24C0E9529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64820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Lentulospiral</a:t>
            </a:r>
          </a:p>
        </p:txBody>
      </p:sp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C2887BF-80DE-FFD0-3D8F-92479850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Group III</a:t>
            </a:r>
            <a:endParaRPr lang="en-US" dirty="0"/>
          </a:p>
        </p:txBody>
      </p:sp>
      <p:pic>
        <p:nvPicPr>
          <p:cNvPr id="30723" name="Picture 4" descr="scan0009">
            <a:extLst>
              <a:ext uri="{FF2B5EF4-FFF2-40B4-BE49-F238E27FC236}">
                <a16:creationId xmlns:a16="http://schemas.microsoft.com/office/drawing/2014/main" xmlns="" id="{29BFEBDE-D921-FFD4-8A0C-C62CECB71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51" t="3201" r="43172" b="70395"/>
          <a:stretch>
            <a:fillRect/>
          </a:stretch>
        </p:blipFill>
        <p:spPr bwMode="auto">
          <a:xfrm>
            <a:off x="4114800" y="1600200"/>
            <a:ext cx="12192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scan0009">
            <a:extLst>
              <a:ext uri="{FF2B5EF4-FFF2-40B4-BE49-F238E27FC236}">
                <a16:creationId xmlns:a16="http://schemas.microsoft.com/office/drawing/2014/main" xmlns="" id="{934093A9-DB18-8595-674B-BA471A5A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01" t="3201" r="33047" b="70395"/>
          <a:stretch>
            <a:fillRect/>
          </a:stretch>
        </p:blipFill>
        <p:spPr bwMode="auto">
          <a:xfrm>
            <a:off x="6324600" y="1600200"/>
            <a:ext cx="12192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10">
            <a:extLst>
              <a:ext uri="{FF2B5EF4-FFF2-40B4-BE49-F238E27FC236}">
                <a16:creationId xmlns:a16="http://schemas.microsoft.com/office/drawing/2014/main" xmlns="" id="{C6EA2B1E-3B8D-EC73-D6F9-4A18F56F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352801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Gates- Glidden drills</a:t>
            </a:r>
          </a:p>
        </p:txBody>
      </p:sp>
      <p:sp>
        <p:nvSpPr>
          <p:cNvPr id="30726" name="Text Box 11">
            <a:extLst>
              <a:ext uri="{FF2B5EF4-FFF2-40B4-BE49-F238E27FC236}">
                <a16:creationId xmlns:a16="http://schemas.microsoft.com/office/drawing/2014/main" xmlns="" id="{7ECE5E16-8B36-9ADF-A8C8-2FB82124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200401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Peeso reamers</a:t>
            </a:r>
          </a:p>
        </p:txBody>
      </p:sp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Untitled-1 copy">
            <a:extLst>
              <a:ext uri="{FF2B5EF4-FFF2-40B4-BE49-F238E27FC236}">
                <a16:creationId xmlns:a16="http://schemas.microsoft.com/office/drawing/2014/main" xmlns="" id="{2C2BE4CF-210D-4242-D9E9-9EDC5E41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1" y="1143000"/>
            <a:ext cx="3167063" cy="4262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IMG_0053">
            <a:extLst>
              <a:ext uri="{FF2B5EF4-FFF2-40B4-BE49-F238E27FC236}">
                <a16:creationId xmlns:a16="http://schemas.microsoft.com/office/drawing/2014/main" xmlns="" id="{FE0E9B7A-CA4A-9DC0-1ACA-B8797BAC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3748088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DA4C406E-ECB0-13EF-0D6F-68ABF486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Group IV</a:t>
            </a:r>
            <a:endParaRPr lang="en-US" dirty="0"/>
          </a:p>
        </p:txBody>
      </p:sp>
      <p:sp>
        <p:nvSpPr>
          <p:cNvPr id="31749" name="Text Box 10">
            <a:extLst>
              <a:ext uri="{FF2B5EF4-FFF2-40B4-BE49-F238E27FC236}">
                <a16:creationId xmlns:a16="http://schemas.microsoft.com/office/drawing/2014/main" xmlns="" id="{290AC777-BF43-2B75-82CC-554539B9D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1722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/>
              <a:t>Gutta Percha Points</a:t>
            </a:r>
            <a:endParaRPr lang="en-US" altLang="en-US" sz="2000" b="1"/>
          </a:p>
        </p:txBody>
      </p:sp>
      <p:sp>
        <p:nvSpPr>
          <p:cNvPr id="31750" name="Text Box 11">
            <a:extLst>
              <a:ext uri="{FF2B5EF4-FFF2-40B4-BE49-F238E27FC236}">
                <a16:creationId xmlns:a16="http://schemas.microsoft.com/office/drawing/2014/main" xmlns="" id="{B41B4322-EE65-E8F3-00B0-86A14B801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114801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Paper Points</a:t>
            </a:r>
          </a:p>
        </p:txBody>
      </p:sp>
      <p:pic>
        <p:nvPicPr>
          <p:cNvPr id="31751" name="Picture 2" descr="C:\Documents and Settings\hp\Desktop\paper points.JPG">
            <a:extLst>
              <a:ext uri="{FF2B5EF4-FFF2-40B4-BE49-F238E27FC236}">
                <a16:creationId xmlns:a16="http://schemas.microsoft.com/office/drawing/2014/main" xmlns="" id="{0CE3B0E6-2407-DABE-4501-1FE6AA8F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38925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1425357-BA2A-2827-1BD7-5035759480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57400" y="838201"/>
          <a:ext cx="8382000" cy="52120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19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69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7151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Hand instruments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(1) Barbed and smooth 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broaches 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(2) Reamers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(3) Files – K. Type, H. type,  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Modified / Hybrid designs.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44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Power assisted instruments for use.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Conventional rotary hand  piece </a:t>
                      </a:r>
                    </a:p>
                    <a:p>
                      <a:pPr marL="342900" marR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Burs  </a:t>
                      </a:r>
                    </a:p>
                    <a:p>
                      <a:pPr marL="342900" marR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Reamers </a:t>
                      </a:r>
                    </a:p>
                    <a:p>
                      <a:pPr marL="342900" marR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Leutulo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-spirals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(2) Reciprocating 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handpieces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(3) Ultrasonic and sonic techniques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(4) SET canal finder system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Equipments for storage and sterilization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Standardized instruments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9BE46A16-23BF-6551-1412-863F365F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F.G. HARTY’S CLASSIFICIATION: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E43FEE2-485D-290C-A098-6712F51BA2EA}"/>
              </a:ext>
            </a:extLst>
          </p:cNvPr>
          <p:cNvGraphicFramePr>
            <a:graphicFrameLocks/>
          </p:cNvGraphicFramePr>
          <p:nvPr/>
        </p:nvGraphicFramePr>
        <p:xfrm>
          <a:off x="2514601" y="1676401"/>
          <a:ext cx="7108826" cy="3349891"/>
        </p:xfrm>
        <a:graphic>
          <a:graphicData uri="http://schemas.openxmlformats.org/drawingml/2006/table">
            <a:tbl>
              <a:tblPr/>
              <a:tblGrid>
                <a:gridCol w="1461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0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6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2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ANSI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GENERAL DESCRIPTION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ISO / FDI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72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Root Canal Files (K-type)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Hedstroem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Files (H-type)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Barbed Broaches and Rasps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Root canal Enlargers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Condensers,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Pluggers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Spreaders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Obturating Points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3630/1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3630/1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3630/1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3630/2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3630/3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6877/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>
            <a:extLst>
              <a:ext uri="{FF2B5EF4-FFF2-40B4-BE49-F238E27FC236}">
                <a16:creationId xmlns:a16="http://schemas.microsoft.com/office/drawing/2014/main" xmlns="" id="{ADAE48BE-0F44-0324-9AF7-66E6EFA200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1" y="-152400"/>
            <a:ext cx="6791325" cy="3810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43" name="Picture 3">
            <a:extLst>
              <a:ext uri="{FF2B5EF4-FFF2-40B4-BE49-F238E27FC236}">
                <a16:creationId xmlns:a16="http://schemas.microsoft.com/office/drawing/2014/main" xmlns="" id="{8C4C761C-B8B7-36EA-C59C-8419CE16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560764"/>
            <a:ext cx="7620000" cy="3468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76B315AD-B566-3F8D-5A8E-0624E7001E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Subtitle 1">
            <a:extLst>
              <a:ext uri="{FF2B5EF4-FFF2-40B4-BE49-F238E27FC236}">
                <a16:creationId xmlns:a16="http://schemas.microsoft.com/office/drawing/2014/main" xmlns="" id="{729E263D-BA1D-EDE3-996A-0F4B8A8C39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1524000"/>
            <a:ext cx="7924800" cy="4724400"/>
          </a:xfrm>
        </p:spPr>
        <p:txBody>
          <a:bodyPr/>
          <a:lstStyle/>
          <a:p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altLang="en-US" sz="1800"/>
          </a:p>
          <a:p>
            <a:endParaRPr lang="en-IN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777FA36-05BC-1375-1CEC-3A7E66BFF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1254003"/>
              </p:ext>
            </p:extLst>
          </p:nvPr>
        </p:nvGraphicFramePr>
        <p:xfrm>
          <a:off x="1905000" y="2514600"/>
          <a:ext cx="8305800" cy="2840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6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9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2301">
                <a:tc>
                  <a:txBody>
                    <a:bodyPr/>
                    <a:lstStyle/>
                    <a:p>
                      <a:r>
                        <a:rPr lang="en-US" sz="1800" dirty="0"/>
                        <a:t>Core areas*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Domain</a:t>
                      </a:r>
                      <a:r>
                        <a:rPr lang="en-US" sz="1800" baseline="0" dirty="0"/>
                        <a:t> **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Category #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History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Nice to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7986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Classification of endodontic instruments 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5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Rubber dam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>
            <a:extLst>
              <a:ext uri="{FF2B5EF4-FFF2-40B4-BE49-F238E27FC236}">
                <a16:creationId xmlns:a16="http://schemas.microsoft.com/office/drawing/2014/main" xmlns="" id="{AD0C5107-9D02-C8D9-8FF9-BDF45E4F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1138"/>
            <a:ext cx="3124200" cy="4525962"/>
          </a:xfrm>
        </p:spPr>
        <p:txBody>
          <a:bodyPr>
            <a:normAutofit lnSpcReduction="10000"/>
          </a:bodyPr>
          <a:lstStyle/>
          <a:p>
            <a:r>
              <a:rPr lang="en-GB" altLang="en-US" sz="2400">
                <a:cs typeface="Times New Roman" panose="02020603050405020304" pitchFamily="18" charset="0"/>
              </a:rPr>
              <a:t>Mirror</a:t>
            </a:r>
          </a:p>
          <a:p>
            <a:r>
              <a:rPr lang="en-GB" altLang="en-US" sz="2400">
                <a:cs typeface="Times New Roman" panose="02020603050405020304" pitchFamily="18" charset="0"/>
              </a:rPr>
              <a:t>Explorer</a:t>
            </a:r>
          </a:p>
          <a:p>
            <a:r>
              <a:rPr lang="en-GB" altLang="en-US" sz="2400">
                <a:cs typeface="Times New Roman" panose="02020603050405020304" pitchFamily="18" charset="0"/>
              </a:rPr>
              <a:t>Endodontic Explorer </a:t>
            </a:r>
          </a:p>
          <a:p>
            <a:r>
              <a:rPr lang="en-GB" altLang="en-US" sz="2400">
                <a:cs typeface="Times New Roman" panose="02020603050405020304" pitchFamily="18" charset="0"/>
              </a:rPr>
              <a:t>Locking Tweezers</a:t>
            </a:r>
          </a:p>
          <a:p>
            <a:r>
              <a:rPr lang="en-GB" altLang="en-US" sz="2400">
                <a:cs typeface="Times New Roman" panose="02020603050405020304" pitchFamily="18" charset="0"/>
              </a:rPr>
              <a:t>Plastic Instrument </a:t>
            </a:r>
          </a:p>
          <a:p>
            <a:r>
              <a:rPr lang="en-GB" altLang="en-US" sz="2400">
                <a:cs typeface="Times New Roman" panose="02020603050405020304" pitchFamily="18" charset="0"/>
              </a:rPr>
              <a:t>Needle Syringe</a:t>
            </a:r>
          </a:p>
          <a:p>
            <a:r>
              <a:rPr lang="en-GB" altLang="en-US" sz="2400">
                <a:cs typeface="Times New Roman" panose="02020603050405020304" pitchFamily="18" charset="0"/>
              </a:rPr>
              <a:t>Endodontic Files</a:t>
            </a:r>
          </a:p>
          <a:p>
            <a:r>
              <a:rPr lang="en-GB" altLang="en-US" sz="2400">
                <a:cs typeface="Times New Roman" panose="02020603050405020304" pitchFamily="18" charset="0"/>
              </a:rPr>
              <a:t>Cotton Rolls </a:t>
            </a:r>
          </a:p>
          <a:p>
            <a:r>
              <a:rPr lang="en-GB" altLang="en-US" sz="2400">
                <a:cs typeface="Times New Roman" panose="02020603050405020304" pitchFamily="18" charset="0"/>
              </a:rPr>
              <a:t>EndoSponge</a:t>
            </a:r>
          </a:p>
          <a:p>
            <a:r>
              <a:rPr lang="en-GB" altLang="en-US" sz="2400">
                <a:cs typeface="Times New Roman" panose="02020603050405020304" pitchFamily="18" charset="0"/>
              </a:rPr>
              <a:t>EndoBloc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6369855-1DC3-2E4D-A90B-A7724D7F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GB" sz="3600" dirty="0"/>
              <a:t>TYPICAL TRAY SETUP FOR ENDODONTIC USE</a:t>
            </a:r>
            <a:endParaRPr lang="en-US" sz="3600" dirty="0"/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xmlns="" id="{3812892E-135A-C53A-6141-D822BB4CC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56578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Documents and Settings\hp\Desktop\Picture1.jpg">
            <a:extLst>
              <a:ext uri="{FF2B5EF4-FFF2-40B4-BE49-F238E27FC236}">
                <a16:creationId xmlns:a16="http://schemas.microsoft.com/office/drawing/2014/main" xmlns="" id="{B53A72FF-EB20-0F13-3800-D0F1756E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1"/>
            <a:ext cx="146843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Documents and Settings\hp\Desktop\2.jpg">
            <a:extLst>
              <a:ext uri="{FF2B5EF4-FFF2-40B4-BE49-F238E27FC236}">
                <a16:creationId xmlns:a16="http://schemas.microsoft.com/office/drawing/2014/main" xmlns="" id="{07715726-C877-6D55-9A20-8EA72CBD6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1" y="990600"/>
            <a:ext cx="19288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:\Documents and Settings\hp\Desktop\3.jpg">
            <a:extLst>
              <a:ext uri="{FF2B5EF4-FFF2-40B4-BE49-F238E27FC236}">
                <a16:creationId xmlns:a16="http://schemas.microsoft.com/office/drawing/2014/main" xmlns="" id="{A2CADDDF-A469-AC63-918F-C139A39CA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90600"/>
            <a:ext cx="2643188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>
            <a:extLst>
              <a:ext uri="{FF2B5EF4-FFF2-40B4-BE49-F238E27FC236}">
                <a16:creationId xmlns:a16="http://schemas.microsoft.com/office/drawing/2014/main" xmlns="" id="{777C967C-EBC3-AD94-CF12-33623599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5240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solidFill>
                  <a:srgbClr val="FF0000"/>
                </a:solidFill>
              </a:rPr>
              <a:t>RUBBER DAM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HISTORY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913381-E9E8-5997-7C7B-5EDD242FF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484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 Dr. Brasseur’s dam holder </a:t>
            </a:r>
            <a:endParaRPr lang="en-US" altLang="en-US"/>
          </a:p>
        </p:txBody>
      </p:sp>
      <p:pic>
        <p:nvPicPr>
          <p:cNvPr id="24583" name="Picture 7" descr="C:\Documents and Settings\hp\Desktop\4.jpg">
            <a:extLst>
              <a:ext uri="{FF2B5EF4-FFF2-40B4-BE49-F238E27FC236}">
                <a16:creationId xmlns:a16="http://schemas.microsoft.com/office/drawing/2014/main" xmlns="" id="{C4542EE0-C238-6C9F-7EC6-DAB14503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1"/>
            <a:ext cx="1874838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C:\Documents and Settings\hp\Desktop\5.jpg">
            <a:extLst>
              <a:ext uri="{FF2B5EF4-FFF2-40B4-BE49-F238E27FC236}">
                <a16:creationId xmlns:a16="http://schemas.microsoft.com/office/drawing/2014/main" xmlns="" id="{E31EF2C3-6C3A-5326-FCC9-ED270889F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197485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252B05-52B5-CB28-B7BE-30A4BA99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Dr. Fernald’s dam holders</a:t>
            </a:r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222B2F-A41F-30C4-A322-E3BEBCF49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052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A. Woodburg’s rubber-dam tensors</a:t>
            </a:r>
            <a:endParaRPr lang="en-US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F1D5E1-85EB-1256-E208-77F61AC54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2766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B. Dr. Cogswell’s dam holder</a:t>
            </a:r>
            <a:endParaRPr lang="en-US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25E72EC-59CB-EE98-4578-C909A32DEEBA}"/>
              </a:ext>
            </a:extLst>
          </p:cNvPr>
          <p:cNvSpPr/>
          <p:nvPr/>
        </p:nvSpPr>
        <p:spPr>
          <a:xfrm>
            <a:off x="4428733" y="3048000"/>
            <a:ext cx="327564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ISOLATION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xmlns="" id="{4CB49F1F-906C-4DCC-D559-6BB2303546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57800" y="2057400"/>
            <a:ext cx="4675188" cy="3124200"/>
          </a:xfrm>
          <a:noFill/>
        </p:spPr>
      </p:pic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2FB4E9B4-5E1D-1757-B011-1BA69223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0000"/>
                </a:solidFill>
              </a:rPr>
              <a:t>RUBBER DAM KIT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892" name="TextBox 3">
            <a:extLst>
              <a:ext uri="{FF2B5EF4-FFF2-40B4-BE49-F238E27FC236}">
                <a16:creationId xmlns:a16="http://schemas.microsoft.com/office/drawing/2014/main" xmlns="" id="{4330DDD9-5FEA-CA54-B7F7-82ABA059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1"/>
            <a:ext cx="32004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2000"/>
              <a:t>Kit Contents: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/>
              <a:t>Rubber Dam Sheet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/>
              <a:t>Rubber Dam Template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/>
              <a:t>Rubber Dam Napkin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/>
              <a:t>Rubber Dam Frame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/>
              <a:t>Rubber Dam Punch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/>
              <a:t>Clamp Holding Forceps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/>
              <a:t>Scissors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/>
              <a:t>Caulking Agent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/>
              <a:t>Wedgets</a:t>
            </a:r>
            <a:endParaRPr lang="en-US" altLang="en-US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>
            <a:extLst>
              <a:ext uri="{FF2B5EF4-FFF2-40B4-BE49-F238E27FC236}">
                <a16:creationId xmlns:a16="http://schemas.microsoft.com/office/drawing/2014/main" xmlns="" id="{4E66B802-069F-E438-A2DE-BC8CFDDD41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78214" y="1524000"/>
            <a:ext cx="5151437" cy="4038600"/>
          </a:xfrm>
          <a:noFill/>
        </p:spPr>
      </p:pic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FB7308CC-48F0-E63D-9657-645A2292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0000"/>
                </a:solidFill>
              </a:rPr>
              <a:t>RUBBER DAM SHEETS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xmlns="" id="{5B62BA30-B584-5208-8342-687E2B409C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28600"/>
            <a:ext cx="4495800" cy="6629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RUBBER DAM SHEETS</a:t>
            </a:r>
          </a:p>
          <a:p>
            <a:pPr>
              <a:buFontTx/>
              <a:buNone/>
            </a:pPr>
            <a:endParaRPr lang="en-US" altLang="en-US" sz="2400" b="1"/>
          </a:p>
          <a:p>
            <a:r>
              <a:rPr lang="en-US" altLang="en-US" sz="2400"/>
              <a:t>Thickness</a:t>
            </a:r>
          </a:p>
          <a:p>
            <a:endParaRPr lang="en-US" altLang="en-US" sz="2400"/>
          </a:p>
          <a:p>
            <a:pPr lvl="1"/>
            <a:r>
              <a:rPr lang="en-US" altLang="en-US" sz="2000"/>
              <a:t>Thin</a:t>
            </a:r>
          </a:p>
          <a:p>
            <a:pPr lvl="2"/>
            <a:r>
              <a:rPr lang="en-US" altLang="en-US" sz="1800"/>
              <a:t>0.005 – 0.007 inches</a:t>
            </a:r>
          </a:p>
          <a:p>
            <a:pPr lvl="2"/>
            <a:r>
              <a:rPr lang="en-US" altLang="en-US" sz="1800"/>
              <a:t>Is used most often for endo applications</a:t>
            </a:r>
          </a:p>
          <a:p>
            <a:pPr lvl="2"/>
            <a:r>
              <a:rPr lang="en-US" altLang="en-US" sz="1800"/>
              <a:t>Is easier to apply</a:t>
            </a:r>
          </a:p>
          <a:p>
            <a:pPr lvl="2"/>
            <a:r>
              <a:rPr lang="en-US" altLang="en-US" sz="1800"/>
              <a:t>Tears most readily</a:t>
            </a:r>
          </a:p>
          <a:p>
            <a:pPr lvl="2"/>
            <a:r>
              <a:rPr lang="en-US" altLang="en-US" sz="1800"/>
              <a:t>Does not seal the tooth well</a:t>
            </a:r>
          </a:p>
          <a:p>
            <a:pPr lvl="2"/>
            <a:endParaRPr lang="en-US" altLang="en-US" sz="1800"/>
          </a:p>
          <a:p>
            <a:pPr lvl="1"/>
            <a:r>
              <a:rPr lang="en-US" altLang="en-US" sz="2000"/>
              <a:t>Medium</a:t>
            </a:r>
          </a:p>
          <a:p>
            <a:pPr lvl="2"/>
            <a:r>
              <a:rPr lang="en-US" altLang="en-US" sz="1800"/>
              <a:t>0.007 – 0.009 inches</a:t>
            </a:r>
          </a:p>
          <a:p>
            <a:pPr lvl="2"/>
            <a:r>
              <a:rPr lang="en-US" altLang="en-US" sz="1800"/>
              <a:t>Most often used </a:t>
            </a:r>
          </a:p>
          <a:p>
            <a:pPr lvl="2"/>
            <a:r>
              <a:rPr lang="en-US" altLang="en-US" sz="1800"/>
              <a:t>For general all around use</a:t>
            </a:r>
          </a:p>
          <a:p>
            <a:pPr lvl="2"/>
            <a:r>
              <a:rPr lang="en-US" altLang="en-US" sz="1800"/>
              <a:t>Ease of manipulation</a:t>
            </a:r>
          </a:p>
        </p:txBody>
      </p:sp>
      <p:pic>
        <p:nvPicPr>
          <p:cNvPr id="39939" name="Picture 4" descr="scan0019">
            <a:extLst>
              <a:ext uri="{FF2B5EF4-FFF2-40B4-BE49-F238E27FC236}">
                <a16:creationId xmlns:a16="http://schemas.microsoft.com/office/drawing/2014/main" xmlns="" id="{C7ACB3F0-2ADF-BD9F-36AC-6B309C95AE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60" t="18411" r="66740" b="69566"/>
          <a:stretch>
            <a:fillRect/>
          </a:stretch>
        </p:blipFill>
        <p:spPr>
          <a:xfrm>
            <a:off x="5356226" y="914400"/>
            <a:ext cx="5006975" cy="30480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xmlns="" id="{9A093657-00C5-3719-2DEA-2D443CE257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350838"/>
            <a:ext cx="8229600" cy="6126162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RUBBER DAM SHEETS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b="1"/>
          </a:p>
          <a:p>
            <a:pPr lvl="1">
              <a:lnSpc>
                <a:spcPct val="90000"/>
              </a:lnSpc>
            </a:pPr>
            <a:r>
              <a:rPr lang="en-US" altLang="en-US"/>
              <a:t>Heavy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0.009 – 0.0115 inches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Harder to tear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aids in soft tissue retraction</a:t>
            </a:r>
          </a:p>
          <a:p>
            <a:pPr lvl="2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Extra heavy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0.0115 – 0.0135 inches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Maximum tissue retraction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Least likely to tear</a:t>
            </a:r>
          </a:p>
          <a:p>
            <a:pPr lvl="2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Special heavy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0.0135 – 0.0155 inches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Used only in special situations where tissue protection is needed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xmlns="" id="{47588758-49E6-E980-BB63-07353B5F89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95400"/>
            <a:ext cx="52578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RUBBER DAM SHEETS</a:t>
            </a:r>
          </a:p>
          <a:p>
            <a:endParaRPr lang="en-US" altLang="en-US" sz="2400" b="1"/>
          </a:p>
          <a:p>
            <a:r>
              <a:rPr lang="en-US" altLang="en-US" sz="2400"/>
              <a:t>Sizes</a:t>
            </a:r>
          </a:p>
          <a:p>
            <a:pPr lvl="1"/>
            <a:r>
              <a:rPr lang="en-US" altLang="en-US" sz="2000"/>
              <a:t>Precut sheets</a:t>
            </a:r>
          </a:p>
          <a:p>
            <a:pPr lvl="2"/>
            <a:r>
              <a:rPr lang="en-US" altLang="en-US" sz="1800"/>
              <a:t>5 inches ×5 inches (for pedodontic cases)</a:t>
            </a:r>
          </a:p>
          <a:p>
            <a:pPr lvl="2"/>
            <a:r>
              <a:rPr lang="en-US" altLang="en-US" sz="1800"/>
              <a:t>5 inches ×6 inches </a:t>
            </a:r>
          </a:p>
          <a:p>
            <a:pPr lvl="2"/>
            <a:r>
              <a:rPr lang="en-US" altLang="en-US" sz="1800"/>
              <a:t>6 inches ×6 inches (for all purpose)</a:t>
            </a:r>
          </a:p>
          <a:p>
            <a:pPr lvl="2"/>
            <a:endParaRPr lang="en-US" altLang="en-US" sz="1800"/>
          </a:p>
          <a:p>
            <a:pPr lvl="1"/>
            <a:r>
              <a:rPr lang="en-US" altLang="en-US" sz="2000"/>
              <a:t>Rubber dam is available in</a:t>
            </a:r>
          </a:p>
          <a:p>
            <a:pPr lvl="2"/>
            <a:r>
              <a:rPr lang="en-US" altLang="en-US" sz="1800"/>
              <a:t>Latex </a:t>
            </a:r>
          </a:p>
          <a:p>
            <a:pPr lvl="2"/>
            <a:r>
              <a:rPr lang="en-US" altLang="en-US" sz="1800"/>
              <a:t>Nonlatex Material </a:t>
            </a:r>
          </a:p>
          <a:p>
            <a:pPr lvl="3"/>
            <a:r>
              <a:rPr lang="en-US" altLang="en-US" sz="1600"/>
              <a:t>For patients who may have an allergy to latex</a:t>
            </a:r>
          </a:p>
          <a:p>
            <a:pPr lvl="3"/>
            <a:r>
              <a:rPr lang="en-US" altLang="en-US" sz="1600"/>
              <a:t>latex-free dams, such as silicone rubber</a:t>
            </a:r>
          </a:p>
        </p:txBody>
      </p:sp>
      <p:pic>
        <p:nvPicPr>
          <p:cNvPr id="41987" name="Picture 4" descr="scan0019">
            <a:extLst>
              <a:ext uri="{FF2B5EF4-FFF2-40B4-BE49-F238E27FC236}">
                <a16:creationId xmlns:a16="http://schemas.microsoft.com/office/drawing/2014/main" xmlns="" id="{F927200E-B56C-E174-ABE6-D0FCAC958D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2" t="3261" r="40666" b="69566"/>
          <a:stretch>
            <a:fillRect/>
          </a:stretch>
        </p:blipFill>
        <p:spPr>
          <a:xfrm>
            <a:off x="6553200" y="1371600"/>
            <a:ext cx="4114800" cy="2713038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E809088C-5F7E-CCE4-E232-226EC85F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0000"/>
                </a:solidFill>
              </a:rPr>
              <a:t>RUBBER DAM PUNCH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xmlns="" id="{0652E878-D138-8829-97F5-069B89B14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1"/>
            <a:ext cx="4038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>
            <a:extLst>
              <a:ext uri="{FF2B5EF4-FFF2-40B4-BE49-F238E27FC236}">
                <a16:creationId xmlns:a16="http://schemas.microsoft.com/office/drawing/2014/main" xmlns="" id="{0588623C-989E-BD44-E013-DFC7D20B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066800"/>
            <a:ext cx="22320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>
            <a:extLst>
              <a:ext uri="{FF2B5EF4-FFF2-40B4-BE49-F238E27FC236}">
                <a16:creationId xmlns:a16="http://schemas.microsoft.com/office/drawing/2014/main" xmlns="" id="{C7F33865-A7E4-E709-B1B6-1371B3D3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19550"/>
            <a:ext cx="8553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>
            <a:extLst>
              <a:ext uri="{FF2B5EF4-FFF2-40B4-BE49-F238E27FC236}">
                <a16:creationId xmlns:a16="http://schemas.microsoft.com/office/drawing/2014/main" xmlns="" id="{B3DE53D2-0BB1-106B-8DF9-699021DAB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43000"/>
            <a:ext cx="411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0713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RUBBER DAM CLAMP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1) Clamp arm (lingual and buccal) with</a:t>
            </a:r>
          </a:p>
          <a:p>
            <a:pPr lvl="1">
              <a:lnSpc>
                <a:spcPct val="80000"/>
              </a:lnSpc>
              <a:spcBef>
                <a:spcPts val="325"/>
              </a:spcBef>
              <a:buClr>
                <a:schemeClr val="accent1"/>
              </a:buClr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1.1  central wing</a:t>
            </a:r>
          </a:p>
          <a:p>
            <a:pPr lvl="1">
              <a:lnSpc>
                <a:spcPct val="80000"/>
              </a:lnSpc>
              <a:spcBef>
                <a:spcPts val="325"/>
              </a:spcBef>
              <a:buClr>
                <a:schemeClr val="accent1"/>
              </a:buClr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1.2  anterior wing</a:t>
            </a:r>
          </a:p>
          <a:p>
            <a:pPr lvl="1">
              <a:lnSpc>
                <a:spcPct val="80000"/>
              </a:lnSpc>
              <a:spcBef>
                <a:spcPts val="325"/>
              </a:spcBef>
              <a:buClr>
                <a:schemeClr val="accent1"/>
              </a:buClr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2) Bow (distal)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3) Jaws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4) Contact point or prongs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5) Notch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6) Perforation</a:t>
            </a:r>
          </a:p>
        </p:txBody>
      </p:sp>
      <p:pic>
        <p:nvPicPr>
          <p:cNvPr id="44035" name="Picture 8" descr="scan0018">
            <a:extLst>
              <a:ext uri="{FF2B5EF4-FFF2-40B4-BE49-F238E27FC236}">
                <a16:creationId xmlns:a16="http://schemas.microsoft.com/office/drawing/2014/main" xmlns="" id="{E4FC6C78-8709-BA38-3E81-8EEEA59A4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67" t="2083" r="30257" b="68011"/>
          <a:stretch>
            <a:fillRect/>
          </a:stretch>
        </p:blipFill>
        <p:spPr bwMode="auto">
          <a:xfrm>
            <a:off x="5757864" y="1905000"/>
            <a:ext cx="49101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F96EECE-DC60-0329-BFD6-423FAFFDDFFB}"/>
              </a:ext>
            </a:extLst>
          </p:cNvPr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GB" sz="4100" b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RUBBER DAM CLAMP</a:t>
            </a:r>
            <a:endParaRPr lang="en-US" sz="41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xmlns="" id="{2394737A-2E3E-1840-577F-E8262C4F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atin typeface="Algerian" pitchFamily="82" charset="0"/>
              </a:rPr>
              <a:t>                       TAKE HOME MESSAGE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xmlns="" id="{B53B1C5F-668C-0A80-9BBF-5F4DAD1046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3600" dirty="0"/>
              <a:t>    </a:t>
            </a: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From a biological perspective, root canal treatment is directed toward the elimination of micro-organisms from the root canal system and the prevention of reinfection. </a:t>
            </a:r>
            <a:endParaRPr lang="en-US" sz="2400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Technological advances in the form of rotary </a:t>
            </a:r>
            <a:r>
              <a:rPr lang="en-US" sz="2400" b="0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NiTi</a:t>
            </a: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instruments have led to dramatic improvements in the ability to shape root canals with potentially fewer procedural complications.</a:t>
            </a:r>
            <a:endParaRPr lang="en-US" altLang="en-US" sz="3600" b="1" dirty="0">
              <a:solidFill>
                <a:srgbClr val="A2412E"/>
              </a:solidFill>
            </a:endParaRPr>
          </a:p>
        </p:txBody>
      </p:sp>
      <p:pic>
        <p:nvPicPr>
          <p:cNvPr id="62468" name="Picture 4" descr="C:\Users\singh\Desktop\my folder 1\my seminars\3rd year seminars\smear layer\0507_Ruddle_Figure9b.jpg">
            <a:extLst>
              <a:ext uri="{FF2B5EF4-FFF2-40B4-BE49-F238E27FC236}">
                <a16:creationId xmlns:a16="http://schemas.microsoft.com/office/drawing/2014/main" xmlns="" id="{1534D1AD-E362-187B-9336-4EDA9551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914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4583" y="1841863"/>
            <a:ext cx="114474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Standardization of Instruments given </a:t>
            </a:r>
            <a:r>
              <a:rPr lang="en-US" dirty="0" smtClean="0"/>
              <a:t>by Ingle and Levine </a:t>
            </a:r>
          </a:p>
          <a:p>
            <a:r>
              <a:rPr lang="en-US" dirty="0" smtClean="0"/>
              <a:t>Classification </a:t>
            </a:r>
            <a:r>
              <a:rPr lang="en-US" dirty="0" smtClean="0"/>
              <a:t>of Endodontic Instruments </a:t>
            </a:r>
          </a:p>
          <a:p>
            <a:r>
              <a:rPr lang="en-US" dirty="0" smtClean="0"/>
              <a:t>Group I Hand-operated Instruments </a:t>
            </a:r>
          </a:p>
          <a:p>
            <a:r>
              <a:rPr lang="en-US" dirty="0" smtClean="0"/>
              <a:t>Files </a:t>
            </a:r>
          </a:p>
          <a:p>
            <a:r>
              <a:rPr lang="en-US" dirty="0" smtClean="0"/>
              <a:t>Group II Low Speed Instruments </a:t>
            </a:r>
            <a:r>
              <a:rPr lang="en-US" dirty="0" smtClean="0"/>
              <a:t>with Latch-Type </a:t>
            </a:r>
            <a:r>
              <a:rPr lang="en-US" dirty="0" smtClean="0"/>
              <a:t>Design </a:t>
            </a:r>
          </a:p>
          <a:p>
            <a:r>
              <a:rPr lang="en-US" dirty="0" smtClean="0"/>
              <a:t>Group III Engine-Driven Instruments </a:t>
            </a:r>
          </a:p>
          <a:p>
            <a:r>
              <a:rPr lang="en-US" dirty="0" smtClean="0"/>
              <a:t>Generations of </a:t>
            </a:r>
            <a:r>
              <a:rPr lang="en-US" dirty="0" err="1" smtClean="0"/>
              <a:t>NiTi</a:t>
            </a:r>
            <a:r>
              <a:rPr lang="en-US" dirty="0" smtClean="0"/>
              <a:t> Rotary Files </a:t>
            </a:r>
          </a:p>
          <a:p>
            <a:r>
              <a:rPr lang="en-US" dirty="0" smtClean="0"/>
              <a:t>First Generation </a:t>
            </a:r>
            <a:r>
              <a:rPr lang="en-US" dirty="0" err="1" smtClean="0"/>
              <a:t>NiTi</a:t>
            </a:r>
            <a:r>
              <a:rPr lang="en-US" dirty="0" smtClean="0"/>
              <a:t> Rotary Files </a:t>
            </a:r>
          </a:p>
          <a:p>
            <a:r>
              <a:rPr lang="en-US" dirty="0" smtClean="0"/>
              <a:t>Second Generation </a:t>
            </a:r>
          </a:p>
          <a:p>
            <a:r>
              <a:rPr lang="en-US" dirty="0" smtClean="0"/>
              <a:t>Third Generation Files </a:t>
            </a:r>
          </a:p>
          <a:p>
            <a:r>
              <a:rPr lang="en-US" dirty="0" smtClean="0"/>
              <a:t>Fourth Generation Reciprocating Instruments </a:t>
            </a:r>
          </a:p>
          <a:p>
            <a:r>
              <a:rPr lang="en-US" dirty="0" smtClean="0"/>
              <a:t>Fifth Generation Instruments </a:t>
            </a:r>
          </a:p>
          <a:p>
            <a:r>
              <a:rPr lang="en-US" dirty="0" smtClean="0"/>
              <a:t>Scout Race Files</a:t>
            </a:r>
            <a:endParaRPr lang="en-US" dirty="0" smtClean="0"/>
          </a:p>
          <a:p>
            <a:r>
              <a:rPr lang="en-US" dirty="0" smtClean="0"/>
              <a:t>Group IV Sonics and </a:t>
            </a:r>
            <a:r>
              <a:rPr lang="en-US" dirty="0" err="1" smtClean="0"/>
              <a:t>Ultrasonics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Endodontics</a:t>
            </a:r>
            <a:endParaRPr lang="en-US" dirty="0" smtClean="0"/>
          </a:p>
          <a:p>
            <a:r>
              <a:rPr lang="en-US" dirty="0" smtClean="0"/>
              <a:t>Sonic </a:t>
            </a:r>
            <a:r>
              <a:rPr lang="en-US" dirty="0" err="1" smtClean="0"/>
              <a:t>Handpiece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Instrument Deformation and </a:t>
            </a:r>
            <a:r>
              <a:rPr lang="en-US" dirty="0" smtClean="0"/>
              <a:t>Breakage</a:t>
            </a:r>
            <a:endParaRPr lang="en-US" dirty="0" smtClean="0"/>
          </a:p>
          <a:p>
            <a:r>
              <a:rPr lang="en-US" dirty="0" smtClean="0"/>
              <a:t>Instruments Used for Filling Root </a:t>
            </a:r>
            <a:r>
              <a:rPr lang="en-US" dirty="0" smtClean="0"/>
              <a:t>Canals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xmlns="" id="{F8BB414F-A9FB-C0BD-6E84-FEC2B2ED4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/>
              <a:t>QUESTIONS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xmlns="" id="{06CDC407-BDA0-4353-3EF6-2DEA01F87C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/>
              <a:t>What are various classifications of endodontic instruments?</a:t>
            </a:r>
          </a:p>
          <a:p>
            <a:r>
              <a:rPr lang="en-IN" altLang="en-US" dirty="0"/>
              <a:t>What are components of rubber dam kit?</a:t>
            </a:r>
          </a:p>
          <a:p>
            <a:pPr marL="0" indent="0">
              <a:buNone/>
            </a:pPr>
            <a:endParaRPr lang="en-IN" altLang="en-US" dirty="0"/>
          </a:p>
          <a:p>
            <a:endParaRPr lang="en-I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xmlns="" id="{E92ADA08-69C9-58EE-50DB-5DA29E16B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Times New Roman" pitchFamily="18" charset="0"/>
              </a:rPr>
              <a:t>REFERENCES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xmlns="" id="{FB2FD848-C907-AC3E-05BC-915CCC644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Endodontic Practice 11</a:t>
            </a:r>
            <a:r>
              <a:rPr lang="en-US" altLang="en-US" sz="2400" baseline="30000"/>
              <a:t>th</a:t>
            </a:r>
            <a:r>
              <a:rPr lang="en-US" altLang="en-US" sz="2400"/>
              <a:t>  Edn. Grossman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Pathways Of The Pulp 6</a:t>
            </a:r>
            <a:r>
              <a:rPr lang="en-US" altLang="en-US" sz="2400" baseline="30000"/>
              <a:t>th</a:t>
            </a:r>
            <a:r>
              <a:rPr lang="en-US" altLang="en-US" sz="2400"/>
              <a:t>  Edn. &amp; 9</a:t>
            </a:r>
            <a:r>
              <a:rPr lang="en-US" altLang="en-US" sz="2400" baseline="30000"/>
              <a:t>th </a:t>
            </a:r>
            <a:r>
              <a:rPr lang="en-US" altLang="en-US" sz="2400"/>
              <a:t> Edn. Cohen 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Endodontics Vol 1 Arnaldo Castellucci 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Endodontics Ingle 5</a:t>
            </a:r>
            <a:r>
              <a:rPr lang="en-GB" altLang="en-US" sz="2400" baseline="30000"/>
              <a:t>th</a:t>
            </a:r>
            <a:r>
              <a:rPr lang="en-GB" altLang="en-US" sz="2400"/>
              <a:t> Edn.</a:t>
            </a:r>
            <a:endParaRPr lang="en-US" altLang="en-US" sz="2400"/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Text book of Endodontology Bergenholtz Reitz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Endodontic Therapy Weine 5</a:t>
            </a:r>
            <a:r>
              <a:rPr lang="en-US" altLang="en-US" sz="2400" baseline="30000"/>
              <a:t>th</a:t>
            </a:r>
            <a:r>
              <a:rPr lang="en-US" altLang="en-US" sz="2400"/>
              <a:t> Edition</a:t>
            </a:r>
            <a:endParaRPr lang="en-GB" altLang="en-US" sz="2400"/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Color atlas of Endodontics William Johnson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Principles and practice of Endodontics- Walton &amp;Torabinejad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Color Atlas of Microsurgery in Endodontics Syngcuk Kim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Textbook of Endodontics Nisha Garg Amit Garg </a:t>
            </a:r>
            <a:endParaRPr lang="en-US" altLang="en-US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8452756-FA03-E784-817E-523E5880B79C}"/>
              </a:ext>
            </a:extLst>
          </p:cNvPr>
          <p:cNvSpPr/>
          <p:nvPr/>
        </p:nvSpPr>
        <p:spPr>
          <a:xfrm>
            <a:off x="2676331" y="1656184"/>
            <a:ext cx="6700934" cy="2458616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1003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90306"/>
                </a:solidFill>
                <a:latin typeface="Lucida Calligraphy" pitchFamily="66" charset="0"/>
              </a:rPr>
              <a:t>THANKYOU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xmlns="" id="{D099AEC7-F053-D484-FD50-65AB087E2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143001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1800" b="1">
                <a:cs typeface="Times New Roman" panose="02020603050405020304" pitchFamily="18" charset="0"/>
              </a:rPr>
              <a:t>1746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Fauchard</a:t>
            </a:r>
            <a:r>
              <a:rPr lang="en-US" altLang="en-US" sz="1800">
                <a:cs typeface="Times New Roman" panose="02020603050405020304" pitchFamily="18" charset="0"/>
              </a:rPr>
              <a:t>  developed one of the first instruments Similar to barbed broach, designed to remove pulp; without shaping the root canal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1808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Ricci</a:t>
            </a:r>
            <a:r>
              <a:rPr lang="en-US" altLang="en-US" sz="1800">
                <a:cs typeface="Times New Roman" panose="02020603050405020304" pitchFamily="18" charset="0"/>
              </a:rPr>
              <a:t> the dentist of His Royal Highness Duke of Benn and Edme Mary Miel used a little hand drill working with a chord of a bent bow to penetrate root canals, making holes of equal diameter along their length.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1820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Maury</a:t>
            </a:r>
            <a:r>
              <a:rPr lang="en-US" altLang="en-US" sz="1800">
                <a:cs typeface="Times New Roman" panose="02020603050405020304" pitchFamily="18" charset="0"/>
              </a:rPr>
              <a:t> developed another drill which could reach molars.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1858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Maynard</a:t>
            </a:r>
            <a:r>
              <a:rPr lang="en-US" altLang="en-US" sz="1800">
                <a:cs typeface="Times New Roman" panose="02020603050405020304" pitchFamily="18" charset="0"/>
              </a:rPr>
              <a:t> advocated pulp removal and became quiet an expert in filling premolar and molar canals with gold foil. He invented the </a:t>
            </a:r>
            <a:r>
              <a:rPr lang="en-US" altLang="en-US" sz="1800" u="sng">
                <a:solidFill>
                  <a:srgbClr val="FF0000"/>
                </a:solidFill>
                <a:cs typeface="Times New Roman" panose="02020603050405020304" pitchFamily="18" charset="0"/>
              </a:rPr>
              <a:t>Barbed</a:t>
            </a:r>
            <a:r>
              <a:rPr lang="en-US" altLang="en-US" sz="1800" u="sng">
                <a:cs typeface="Times New Roman" panose="02020603050405020304" pitchFamily="18" charset="0"/>
              </a:rPr>
              <a:t> </a:t>
            </a:r>
            <a:r>
              <a:rPr lang="en-US" altLang="en-US" sz="1800" u="sng">
                <a:solidFill>
                  <a:srgbClr val="FF0000"/>
                </a:solidFill>
                <a:cs typeface="Times New Roman" panose="02020603050405020304" pitchFamily="18" charset="0"/>
              </a:rPr>
              <a:t>Broach</a:t>
            </a:r>
            <a:r>
              <a:rPr lang="en-US" altLang="en-US" sz="1800">
                <a:cs typeface="Times New Roman" panose="02020603050405020304" pitchFamily="18" charset="0"/>
              </a:rPr>
              <a:t>. 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1852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Dr. Robert Arthur </a:t>
            </a:r>
            <a:r>
              <a:rPr lang="en-US" altLang="en-US" sz="1800">
                <a:cs typeface="Times New Roman" panose="02020603050405020304" pitchFamily="18" charset="0"/>
              </a:rPr>
              <a:t>of Baltimore, described how to make a fine pulp space file; provided guidelines for its mechanical properties.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endParaRPr lang="en-US" altLang="en-US" sz="1800"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A3E09B8-1CA4-4A32-34CB-6FE3F887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HISTORY</a:t>
            </a:r>
            <a:endParaRPr lang="en-US" sz="28700" dirty="0"/>
          </a:p>
        </p:txBody>
      </p:sp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>
            <a:extLst>
              <a:ext uri="{FF2B5EF4-FFF2-40B4-BE49-F238E27FC236}">
                <a16:creationId xmlns:a16="http://schemas.microsoft.com/office/drawing/2014/main" xmlns="" id="{40FFBB51-E5EA-EB57-09FF-93F0EF99B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0"/>
            <a:ext cx="8229600" cy="6858000"/>
          </a:xfrm>
        </p:spPr>
        <p:txBody>
          <a:bodyPr/>
          <a:lstStyle/>
          <a:p>
            <a:endParaRPr lang="en-US" altLang="en-US" sz="1800" b="1">
              <a:cs typeface="Times New Roman" panose="02020603050405020304" pitchFamily="18" charset="0"/>
            </a:endParaRPr>
          </a:p>
          <a:p>
            <a:endParaRPr lang="en-US" altLang="en-US" sz="1800" b="1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1885-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Gates–Glidden </a:t>
            </a:r>
            <a:r>
              <a:rPr lang="en-US" altLang="en-US" sz="1800">
                <a:cs typeface="Times New Roman" panose="02020603050405020304" pitchFamily="18" charset="0"/>
              </a:rPr>
              <a:t>(GG) bur was invented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1889-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Rollins</a:t>
            </a:r>
            <a:r>
              <a:rPr lang="en-US" altLang="en-US" sz="1800">
                <a:cs typeface="Times New Roman" panose="02020603050405020304" pitchFamily="18" charset="0"/>
              </a:rPr>
              <a:t> introduced the first contra angle handpiece with specially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designed needles, which were mounted into a dental  handpiece with a 360</a:t>
            </a:r>
            <a:r>
              <a:rPr lang="en-US" altLang="en-US" sz="1800" baseline="30000">
                <a:cs typeface="Times New Roman" panose="02020603050405020304" pitchFamily="18" charset="0"/>
              </a:rPr>
              <a:t>O</a:t>
            </a:r>
            <a:r>
              <a:rPr lang="en-US" altLang="en-US" sz="1800">
                <a:cs typeface="Times New Roman" panose="02020603050405020304" pitchFamily="18" charset="0"/>
              </a:rPr>
              <a:t> rotation. To avoid instrument fractures rotational speed was limited to 100 r.p.m.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cs typeface="Times New Roman" panose="02020603050405020304" pitchFamily="18" charset="0"/>
              </a:rPr>
              <a:t>1901-1905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The K type instrument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		           designer Kerr Manufacturing company (Michigan, USA) 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1915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Kerr manufacturing Company patented all K-type instruments.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1930s</a:t>
            </a:r>
            <a:r>
              <a:rPr lang="en-US" altLang="en-US" sz="1800">
                <a:cs typeface="Times New Roman" panose="02020603050405020304" pitchFamily="18" charset="0"/>
              </a:rPr>
              <a:t> 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Endo Cursor  </a:t>
            </a:r>
            <a:r>
              <a:rPr lang="en-US" altLang="en-US" sz="1800">
                <a:cs typeface="Times New Roman" panose="02020603050405020304" pitchFamily="18" charset="0"/>
              </a:rPr>
              <a:t>was designed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1957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Richman</a:t>
            </a:r>
            <a:r>
              <a:rPr lang="en-US" altLang="en-US" sz="1800">
                <a:cs typeface="Times New Roman" panose="02020603050405020304" pitchFamily="18" charset="0"/>
              </a:rPr>
              <a:t> was first to use ultrasonics in endodontics.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1958</a:t>
            </a:r>
            <a:r>
              <a:rPr lang="en-US" altLang="en-US" sz="1800">
                <a:cs typeface="Times New Roman" panose="02020603050405020304" pitchFamily="18" charset="0"/>
              </a:rPr>
              <a:t> –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Racer</a:t>
            </a:r>
            <a:r>
              <a:rPr lang="en-US" altLang="en-US" sz="1800">
                <a:cs typeface="Times New Roman" panose="02020603050405020304" pitchFamily="18" charset="0"/>
              </a:rPr>
              <a:t> was introduced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xmlns="" id="{CF7363DB-DC1D-43EF-AE39-160961101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-152400"/>
            <a:ext cx="8229600" cy="6477000"/>
          </a:xfrm>
        </p:spPr>
        <p:txBody>
          <a:bodyPr>
            <a:normAutofit fontScale="92500" lnSpcReduction="10000"/>
          </a:bodyPr>
          <a:lstStyle/>
          <a:p>
            <a:endParaRPr lang="en-US" altLang="en-US" sz="1800" b="1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1958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Ingle and Levine </a:t>
            </a:r>
            <a:r>
              <a:rPr lang="en-US" altLang="en-US" sz="1800">
                <a:cs typeface="Times New Roman" panose="02020603050405020304" pitchFamily="18" charset="0"/>
              </a:rPr>
              <a:t>first proposed standardization of endodontic instruments and suggested guidelines for the same.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1962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The International Standards Organization </a:t>
            </a:r>
            <a:r>
              <a:rPr lang="en-US" altLang="en-US" sz="1800">
                <a:solidFill>
                  <a:srgbClr val="0070C0"/>
                </a:solidFill>
                <a:cs typeface="Times New Roman" panose="02020603050405020304" pitchFamily="18" charset="0"/>
              </a:rPr>
              <a:t>(ISO) </a:t>
            </a:r>
            <a:r>
              <a:rPr lang="en-US" altLang="en-US" sz="1800">
                <a:cs typeface="Times New Roman" panose="02020603050405020304" pitchFamily="18" charset="0"/>
              </a:rPr>
              <a:t>was formed, including American manufacturer’s and the American Association of Endodontists.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1963</a:t>
            </a:r>
            <a:r>
              <a:rPr lang="en-US" altLang="en-US" sz="1800">
                <a:cs typeface="Times New Roman" panose="02020603050405020304" pitchFamily="18" charset="0"/>
              </a:rPr>
              <a:t> –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Beuhler</a:t>
            </a:r>
            <a:r>
              <a:rPr lang="en-US" altLang="en-US" sz="1800">
                <a:cs typeface="Times New Roman" panose="02020603050405020304" pitchFamily="18" charset="0"/>
              </a:rPr>
              <a:t> et al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developed Ni-Ti </a:t>
            </a:r>
            <a:r>
              <a:rPr lang="en-US" altLang="en-US" sz="1800">
                <a:cs typeface="Times New Roman" panose="02020603050405020304" pitchFamily="18" charset="0"/>
              </a:rPr>
              <a:t>in Naval Ordinance Laboratory (NOL) in Silver Springs , Maryland. 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1964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The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Giromatic</a:t>
            </a:r>
            <a:r>
              <a:rPr lang="en-US" altLang="en-US" sz="1800">
                <a:cs typeface="Times New Roman" panose="02020603050405020304" pitchFamily="18" charset="0"/>
              </a:rPr>
              <a:t>, a quarter turn rotary reciprocating endodontic hand piece was introduced Roger Blank.</a:t>
            </a:r>
          </a:p>
          <a:p>
            <a:endParaRPr lang="en-GB" altLang="en-US" sz="1800">
              <a:cs typeface="Times New Roman" panose="02020603050405020304" pitchFamily="18" charset="0"/>
            </a:endParaRPr>
          </a:p>
          <a:p>
            <a:r>
              <a:rPr lang="en-US" altLang="en-US" sz="1800">
                <a:cs typeface="Times New Roman" panose="02020603050405020304" pitchFamily="18" charset="0"/>
              </a:rPr>
              <a:t>Endodontic handpieces such as the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Endolift</a:t>
            </a:r>
            <a:r>
              <a:rPr lang="en-US" altLang="en-US" sz="1800">
                <a:cs typeface="Times New Roman" panose="02020603050405020304" pitchFamily="18" charset="0"/>
              </a:rPr>
              <a:t> (Kerr, Germany) with a combined vertical and 90</a:t>
            </a:r>
            <a:r>
              <a:rPr lang="en-US" altLang="en-US" sz="1800" baseline="30000">
                <a:cs typeface="Times New Roman" panose="02020603050405020304" pitchFamily="18" charset="0"/>
              </a:rPr>
              <a:t>O</a:t>
            </a:r>
            <a:r>
              <a:rPr lang="en-US" altLang="en-US" sz="1800">
                <a:cs typeface="Times New Roman" panose="02020603050405020304" pitchFamily="18" charset="0"/>
              </a:rPr>
              <a:t> rotational motion and similar devices were marketed during this period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1976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Martin and Cunningham </a:t>
            </a:r>
            <a:r>
              <a:rPr lang="en-US" altLang="en-US" sz="1800">
                <a:cs typeface="Times New Roman" panose="02020603050405020304" pitchFamily="18" charset="0"/>
              </a:rPr>
              <a:t>were first to develop test and market an ultrasonic device for endodontics named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Cavi-Endo system </a:t>
            </a:r>
            <a:r>
              <a:rPr lang="en-US" altLang="en-US" sz="1800">
                <a:cs typeface="Times New Roman" panose="02020603050405020304" pitchFamily="18" charset="0"/>
              </a:rPr>
              <a:t>(Claulk / Dentsply)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1976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Specification for endodontic instruments 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American National Standards Institute </a:t>
            </a:r>
            <a:r>
              <a:rPr lang="en-US" altLang="en-US" sz="1800">
                <a:solidFill>
                  <a:srgbClr val="0070C0"/>
                </a:solidFill>
                <a:cs typeface="Times New Roman" panose="02020603050405020304" pitchFamily="18" charset="0"/>
              </a:rPr>
              <a:t>(ANSI) </a:t>
            </a:r>
            <a:r>
              <a:rPr lang="en-US" altLang="en-US" sz="1800">
                <a:cs typeface="Times New Roman" panose="02020603050405020304" pitchFamily="18" charset="0"/>
              </a:rPr>
              <a:t>specification No. 28, was published.</a:t>
            </a:r>
          </a:p>
          <a:p>
            <a:endParaRPr lang="en-US" altLang="en-US" sz="1800"/>
          </a:p>
        </p:txBody>
      </p:sp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>
            <a:extLst>
              <a:ext uri="{FF2B5EF4-FFF2-40B4-BE49-F238E27FC236}">
                <a16:creationId xmlns:a16="http://schemas.microsoft.com/office/drawing/2014/main" xmlns="" id="{AB5FA98A-74DA-0FFF-441A-9557BC967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1977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Ben Johnson </a:t>
            </a:r>
            <a:r>
              <a:rPr lang="en-US" altLang="en-US" sz="1800">
                <a:cs typeface="Times New Roman" panose="02020603050405020304" pitchFamily="18" charset="0"/>
              </a:rPr>
              <a:t>introduced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Thermafil</a:t>
            </a:r>
            <a:r>
              <a:rPr lang="en-US" altLang="en-US" sz="1800">
                <a:cs typeface="Times New Roman" panose="02020603050405020304" pitchFamily="18" charset="0"/>
              </a:rPr>
              <a:t> Gutta Percha obturation.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>
                <a:cs typeface="Times New Roman" panose="02020603050405020304" pitchFamily="18" charset="0"/>
              </a:rPr>
              <a:t>Early </a:t>
            </a:r>
            <a:r>
              <a:rPr lang="en-US" altLang="en-US" sz="1800" b="1">
                <a:cs typeface="Times New Roman" panose="02020603050405020304" pitchFamily="18" charset="0"/>
              </a:rPr>
              <a:t>1980’s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K-style endodontic instruments </a:t>
            </a:r>
            <a:r>
              <a:rPr lang="en-US" altLang="en-US" sz="1800">
                <a:cs typeface="Times New Roman" panose="02020603050405020304" pitchFamily="18" charset="0"/>
              </a:rPr>
              <a:t>came into a series of modifications with 		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hybrid designs</a:t>
            </a:r>
            <a:r>
              <a:rPr lang="en-US" altLang="en-US" sz="1800">
                <a:cs typeface="Times New Roman" panose="02020603050405020304" pitchFamily="18" charset="0"/>
              </a:rPr>
              <a:t>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1981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The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Flexoreamer </a:t>
            </a:r>
            <a:r>
              <a:rPr lang="en-US" altLang="en-US" sz="1800">
                <a:cs typeface="Times New Roman" panose="02020603050405020304" pitchFamily="18" charset="0"/>
              </a:rPr>
              <a:t>and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K-flexo file </a:t>
            </a:r>
            <a:r>
              <a:rPr lang="en-US" altLang="en-US" sz="1800">
                <a:cs typeface="Times New Roman" panose="02020603050405020304" pitchFamily="18" charset="0"/>
              </a:rPr>
              <a:t>was produced   by Maillefer in ISO sizes 15 to 40.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1982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K-Flex file</a:t>
            </a:r>
            <a:r>
              <a:rPr lang="en-US" altLang="en-US" sz="1800">
                <a:cs typeface="Times New Roman" panose="02020603050405020304" pitchFamily="18" charset="0"/>
              </a:rPr>
              <a:t>, A hybrid K-type instrument introduced by the Kerr manufacturing Co.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1984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The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Canal finder system </a:t>
            </a:r>
            <a:r>
              <a:rPr lang="en-US" altLang="en-US" sz="1800">
                <a:cs typeface="Times New Roman" panose="02020603050405020304" pitchFamily="18" charset="0"/>
              </a:rPr>
              <a:t>that worked on a vertical stroke hand piece was developed in France.(</a:t>
            </a:r>
            <a:r>
              <a:rPr lang="en-US" altLang="en-US" sz="1800"/>
              <a:t>first endodontic handpiece with a partially flexible motion</a:t>
            </a:r>
            <a:r>
              <a:rPr lang="en-US" altLang="en-US" sz="1800">
                <a:cs typeface="Times New Roman" panose="02020603050405020304" pitchFamily="18" charset="0"/>
              </a:rPr>
              <a:t>)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1985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This was followed by the introduction of the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Flex –R-File </a:t>
            </a:r>
            <a:r>
              <a:rPr lang="en-US" altLang="en-US" sz="1800">
                <a:cs typeface="Times New Roman" panose="02020603050405020304" pitchFamily="18" charset="0"/>
              </a:rPr>
              <a:t>designed by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Roane</a:t>
            </a:r>
            <a:r>
              <a:rPr lang="en-US" altLang="en-US" sz="1800">
                <a:cs typeface="Times New Roman" panose="02020603050405020304" pitchFamily="18" charset="0"/>
              </a:rPr>
              <a:t>, and developed by the union Broach Co. for use with balance force technique.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1988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Harmeet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Walia</a:t>
            </a:r>
            <a:r>
              <a:rPr lang="en-US" altLang="en-US" sz="1800">
                <a:cs typeface="Times New Roman" panose="02020603050405020304" pitchFamily="18" charset="0"/>
              </a:rPr>
              <a:t> et al first reported the use of Nickel Titanium alloy for endodontic use.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1989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Wildey</a:t>
            </a:r>
            <a:r>
              <a:rPr lang="en-US" altLang="en-US" sz="1800">
                <a:cs typeface="Times New Roman" panose="02020603050405020304" pitchFamily="18" charset="0"/>
              </a:rPr>
              <a:t> and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Senia</a:t>
            </a:r>
            <a:r>
              <a:rPr lang="en-US" altLang="en-US" sz="1800">
                <a:cs typeface="Times New Roman" panose="02020603050405020304" pitchFamily="18" charset="0"/>
              </a:rPr>
              <a:t> designed an instrument based on K-type files with a short cutting segment known as canal master instruments (Brassler) </a:t>
            </a:r>
          </a:p>
          <a:p>
            <a:r>
              <a:rPr lang="en-US" altLang="en-US" sz="1800">
                <a:cs typeface="Times New Roman" panose="02020603050405020304" pitchFamily="18" charset="0"/>
              </a:rPr>
              <a:t>a modified version later as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Canal Master U.</a:t>
            </a:r>
          </a:p>
          <a:p>
            <a:endParaRPr lang="en-GB" altLang="en-US" sz="1800">
              <a:cs typeface="Times New Roman" panose="02020603050405020304" pitchFamily="18" charset="0"/>
            </a:endParaRP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endParaRPr lang="en-US" altLang="en-US" sz="1800"/>
          </a:p>
        </p:txBody>
      </p:sp>
    </p:spTree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>
            <a:extLst>
              <a:ext uri="{FF2B5EF4-FFF2-40B4-BE49-F238E27FC236}">
                <a16:creationId xmlns:a16="http://schemas.microsoft.com/office/drawing/2014/main" xmlns="" id="{BA034E7F-CCC0-06D6-BD26-B63E685CC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1800" b="1">
                <a:cs typeface="Times New Roman" panose="02020603050405020304" pitchFamily="18" charset="0"/>
              </a:rPr>
              <a:t>1992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Herbert Schilder </a:t>
            </a:r>
            <a:r>
              <a:rPr lang="en-US" altLang="en-US" sz="1800">
                <a:cs typeface="Times New Roman" panose="02020603050405020304" pitchFamily="18" charset="0"/>
              </a:rPr>
              <a:t>patented a new concept of instrument sizing with a constant percentile increase of 29.17% between successive instrument, which formed the basis of profile 29 series instruments and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NiTi-Maillefer Profile Series</a:t>
            </a:r>
            <a:r>
              <a:rPr lang="en-US" altLang="en-US" sz="1800">
                <a:cs typeface="Times New Roman" panose="02020603050405020304" pitchFamily="18" charset="0"/>
              </a:rPr>
              <a:t>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1992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Flexo-gates</a:t>
            </a:r>
            <a:r>
              <a:rPr lang="en-US" altLang="en-US" sz="1800">
                <a:cs typeface="Times New Roman" panose="02020603050405020304" pitchFamily="18" charset="0"/>
              </a:rPr>
              <a:t>, a hand instrument designed for apical preparation was introduced by Maillefer .  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1993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The safety – H file a further modification of the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H-file by Buchanan </a:t>
            </a:r>
            <a:r>
              <a:rPr lang="en-US" altLang="en-US" sz="1800">
                <a:cs typeface="Times New Roman" panose="02020603050405020304" pitchFamily="18" charset="0"/>
              </a:rPr>
              <a:t>was introduced by the Kerr Manufacturing Company.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1993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The improved form of canal master instrument was marketed as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Canal Master Light Speed </a:t>
            </a:r>
            <a:r>
              <a:rPr lang="en-US" altLang="en-US" sz="1800">
                <a:cs typeface="Times New Roman" panose="02020603050405020304" pitchFamily="18" charset="0"/>
              </a:rPr>
              <a:t>for use a slow speed handpiece.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>
                <a:cs typeface="Times New Roman" panose="02020603050405020304" pitchFamily="18" charset="0"/>
              </a:rPr>
              <a:t>Mid </a:t>
            </a:r>
            <a:r>
              <a:rPr lang="en-US" altLang="en-US" sz="1800" b="1">
                <a:cs typeface="Times New Roman" panose="02020603050405020304" pitchFamily="18" charset="0"/>
              </a:rPr>
              <a:t>1994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Profile 29 </a:t>
            </a:r>
            <a:r>
              <a:rPr lang="en-US" altLang="en-US" sz="1800">
                <a:cs typeface="Times New Roman" panose="02020603050405020304" pitchFamily="18" charset="0"/>
              </a:rPr>
              <a:t>series Greater Taper instruments were introduced.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1996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Quantec Series 2000</a:t>
            </a:r>
            <a:r>
              <a:rPr lang="en-US" altLang="en-US" sz="1800">
                <a:cs typeface="Times New Roman" panose="02020603050405020304" pitchFamily="18" charset="0"/>
              </a:rPr>
              <a:t>, rotary instruments (NTCo) made of Nickel Titanium with increases taper were developed to allow preparation of suitable tapered canals.</a:t>
            </a:r>
          </a:p>
          <a:p>
            <a:endParaRPr lang="en-US" altLang="en-US" sz="1800">
              <a:cs typeface="Times New Roman" panose="02020603050405020304" pitchFamily="18" charset="0"/>
            </a:endParaRPr>
          </a:p>
          <a:p>
            <a:r>
              <a:rPr lang="en-US" altLang="en-US" sz="1800" b="1">
                <a:cs typeface="Times New Roman" panose="02020603050405020304" pitchFamily="18" charset="0"/>
              </a:rPr>
              <a:t>1997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cs typeface="Times New Roman" panose="02020603050405020304" pitchFamily="18" charset="0"/>
              </a:rPr>
              <a:t> The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Tri-auto ZX</a:t>
            </a:r>
            <a:r>
              <a:rPr lang="en-US" altLang="en-US" sz="1800">
                <a:cs typeface="Times New Roman" panose="02020603050405020304" pitchFamily="18" charset="0"/>
              </a:rPr>
              <a:t>, which is a Cordless Engine driven pulp space preparation system, that electronically monitors the location of file tip and torque applied to the file, was introduced by J. Morita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	</a:t>
            </a:r>
            <a:r>
              <a:rPr lang="en-US" altLang="en-US" sz="1800"/>
              <a:t>360</a:t>
            </a:r>
            <a:r>
              <a:rPr lang="en-US" altLang="en-US" sz="1800" baseline="30000"/>
              <a:t>O</a:t>
            </a:r>
            <a:r>
              <a:rPr lang="en-US" altLang="en-US" sz="1800"/>
              <a:t>-rotation auto-reverse-mechanism &amp; integrated electrical length determination</a:t>
            </a:r>
            <a:endParaRPr lang="en-US" altLang="en-US" sz="1800">
              <a:cs typeface="Times New Roman" panose="02020603050405020304" pitchFamily="18" charset="0"/>
            </a:endParaRPr>
          </a:p>
          <a:p>
            <a:endParaRPr lang="en-US" altLang="en-US" sz="18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>
            <a:extLst>
              <a:ext uri="{FF2B5EF4-FFF2-40B4-BE49-F238E27FC236}">
                <a16:creationId xmlns:a16="http://schemas.microsoft.com/office/drawing/2014/main" xmlns="" id="{96B379F1-45F6-90F3-B19F-EDAD4A1FD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Since </a:t>
            </a:r>
            <a:r>
              <a:rPr lang="en-US" altLang="en-US" sz="2400" b="1">
                <a:cs typeface="Times New Roman" panose="02020603050405020304" pitchFamily="18" charset="0"/>
              </a:rPr>
              <a:t>1971</a:t>
            </a:r>
            <a:r>
              <a:rPr lang="en-US" altLang="en-US" sz="2400">
                <a:cs typeface="Times New Roman" panose="02020603050405020304" pitchFamily="18" charset="0"/>
              </a:rPr>
              <a:t> attempts have been made to use </a:t>
            </a:r>
          </a:p>
          <a:p>
            <a:endParaRPr lang="en-US" altLang="en-US" sz="2400">
              <a:cs typeface="Times New Roman" panose="02020603050405020304" pitchFamily="18" charset="0"/>
            </a:endParaRPr>
          </a:p>
          <a:p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Laser </a:t>
            </a:r>
            <a:r>
              <a:rPr lang="en-US" altLang="en-US" sz="2400">
                <a:cs typeface="Times New Roman" panose="02020603050405020304" pitchFamily="18" charset="0"/>
              </a:rPr>
              <a:t>devices for root canal preparation and disinfection</a:t>
            </a:r>
          </a:p>
          <a:p>
            <a:endParaRPr lang="en-US" altLang="en-US" sz="2400">
              <a:cs typeface="Times New Roman" panose="02020603050405020304" pitchFamily="18" charset="0"/>
            </a:endParaRPr>
          </a:p>
          <a:p>
            <a:r>
              <a:rPr lang="en-US" altLang="en-US" sz="2400">
                <a:cs typeface="Times New Roman" panose="02020603050405020304" pitchFamily="18" charset="0"/>
              </a:rPr>
              <a:t>Electro-physical devices have been described such as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Ionophoresis eg.(Endox, Lysis, Munich, Germany)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2400">
              <a:cs typeface="Times New Roman" panose="02020603050405020304" pitchFamily="18" charset="0"/>
            </a:endParaRPr>
          </a:p>
          <a:p>
            <a:r>
              <a:rPr lang="fr-FR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The Non-instrumental Technique (NIT) </a:t>
            </a:r>
            <a:r>
              <a:rPr lang="fr-FR" altLang="en-US" sz="2400">
                <a:cs typeface="Times New Roman" panose="02020603050405020304" pitchFamily="18" charset="0"/>
              </a:rPr>
              <a:t>of Lussi et al. </a:t>
            </a:r>
            <a:r>
              <a:rPr lang="en-US" altLang="en-US" sz="2400">
                <a:cs typeface="Times New Roman" panose="02020603050405020304" pitchFamily="18" charset="0"/>
              </a:rPr>
              <a:t>using a vacuum pump for cleaning and filling of root canals.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47C8854-8D4D-071D-3ED1-69DE548E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1446</Words>
  <Application>Microsoft Office PowerPoint</Application>
  <PresentationFormat>Custom</PresentationFormat>
  <Paragraphs>347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RUNGTA COLLEGE OF DENTAL SCIENCES AND RESEARCH</vt:lpstr>
      <vt:lpstr>Specific learning Objectives </vt:lpstr>
      <vt:lpstr>Content</vt:lpstr>
      <vt:lpstr>HISTORY</vt:lpstr>
      <vt:lpstr>Slide 5</vt:lpstr>
      <vt:lpstr>Slide 6</vt:lpstr>
      <vt:lpstr>Slide 7</vt:lpstr>
      <vt:lpstr>Slide 8</vt:lpstr>
      <vt:lpstr>Slide 9</vt:lpstr>
      <vt:lpstr>CLASSIFICATION OF ENDODONTIC INSTRUMENTS</vt:lpstr>
      <vt:lpstr>GROSSMAN’S CLASSIFICATION</vt:lpstr>
      <vt:lpstr>ISO AND FDI CLASSFICATION OF ENDODONTIC INSTRUMENTS: </vt:lpstr>
      <vt:lpstr>Group I</vt:lpstr>
      <vt:lpstr>Group II</vt:lpstr>
      <vt:lpstr>Group III</vt:lpstr>
      <vt:lpstr>Group IV</vt:lpstr>
      <vt:lpstr>F.G. HARTY’S CLASSIFICIATION: </vt:lpstr>
      <vt:lpstr>Slide 18</vt:lpstr>
      <vt:lpstr>Slide 19</vt:lpstr>
      <vt:lpstr>TYPICAL TRAY SETUP FOR ENDODONTIC USE</vt:lpstr>
      <vt:lpstr>RUBBER DAM  HISTORY</vt:lpstr>
      <vt:lpstr>RUBBER DAM KIT</vt:lpstr>
      <vt:lpstr>RUBBER DAM SHEETS</vt:lpstr>
      <vt:lpstr>Slide 24</vt:lpstr>
      <vt:lpstr>Slide 25</vt:lpstr>
      <vt:lpstr>Slide 26</vt:lpstr>
      <vt:lpstr>RUBBER DAM PUNCH</vt:lpstr>
      <vt:lpstr>Slide 28</vt:lpstr>
      <vt:lpstr>                       TAKE HOME MESSAGE</vt:lpstr>
      <vt:lpstr>QUESTIONS</vt:lpstr>
      <vt:lpstr>REFERENCES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</dc:title>
  <dc:creator>shalvi wadighare</dc:creator>
  <cp:lastModifiedBy>test</cp:lastModifiedBy>
  <cp:revision>4</cp:revision>
  <dcterms:created xsi:type="dcterms:W3CDTF">2023-04-18T05:46:28Z</dcterms:created>
  <dcterms:modified xsi:type="dcterms:W3CDTF">2023-04-18T08:47:21Z</dcterms:modified>
</cp:coreProperties>
</file>